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49"/>
  </p:notesMasterIdLst>
  <p:sldIdLst>
    <p:sldId id="256" r:id="rId3"/>
    <p:sldId id="619" r:id="rId4"/>
    <p:sldId id="257" r:id="rId5"/>
    <p:sldId id="266" r:id="rId6"/>
    <p:sldId id="260" r:id="rId7"/>
    <p:sldId id="581" r:id="rId8"/>
    <p:sldId id="282" r:id="rId9"/>
    <p:sldId id="586" r:id="rId10"/>
    <p:sldId id="599" r:id="rId11"/>
    <p:sldId id="647" r:id="rId12"/>
    <p:sldId id="648" r:id="rId13"/>
    <p:sldId id="649" r:id="rId14"/>
    <p:sldId id="650" r:id="rId15"/>
    <p:sldId id="644" r:id="rId16"/>
    <p:sldId id="269" r:id="rId17"/>
    <p:sldId id="621" r:id="rId18"/>
    <p:sldId id="605" r:id="rId19"/>
    <p:sldId id="611" r:id="rId20"/>
    <p:sldId id="646" r:id="rId21"/>
    <p:sldId id="651" r:id="rId22"/>
    <p:sldId id="645" r:id="rId23"/>
    <p:sldId id="652" r:id="rId24"/>
    <p:sldId id="657" r:id="rId25"/>
    <p:sldId id="658" r:id="rId26"/>
    <p:sldId id="653" r:id="rId27"/>
    <p:sldId id="668" r:id="rId28"/>
    <p:sldId id="669" r:id="rId29"/>
    <p:sldId id="670" r:id="rId30"/>
    <p:sldId id="654" r:id="rId31"/>
    <p:sldId id="671" r:id="rId32"/>
    <p:sldId id="656" r:id="rId33"/>
    <p:sldId id="659" r:id="rId34"/>
    <p:sldId id="655" r:id="rId35"/>
    <p:sldId id="661" r:id="rId36"/>
    <p:sldId id="662" r:id="rId37"/>
    <p:sldId id="663" r:id="rId38"/>
    <p:sldId id="664" r:id="rId39"/>
    <p:sldId id="665" r:id="rId40"/>
    <p:sldId id="673" r:id="rId41"/>
    <p:sldId id="674" r:id="rId42"/>
    <p:sldId id="675" r:id="rId43"/>
    <p:sldId id="660" r:id="rId44"/>
    <p:sldId id="672" r:id="rId45"/>
    <p:sldId id="667" r:id="rId46"/>
    <p:sldId id="666" r:id="rId47"/>
    <p:sldId id="280" r:id="rId48"/>
  </p:sldIdLst>
  <p:sldSz cx="18288000" cy="10287000"/>
  <p:notesSz cx="10287000" cy="18288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orbel" panose="020B0503020204020204" pitchFamily="34" charset="0"/>
      <p:regular r:id="rId54"/>
      <p:bold r:id="rId55"/>
      <p:italic r:id="rId56"/>
      <p:boldItalic r:id="rId57"/>
    </p:embeddedFont>
    <p:embeddedFont>
      <p:font typeface="Inter" panose="02000503000000020004" pitchFamily="2" charset="0"/>
      <p:regular r:id="rId58"/>
      <p:bold r:id="rId59"/>
    </p:embeddedFont>
    <p:embeddedFont>
      <p:font typeface="Inter SemiBold" panose="02000503000000020004" pitchFamily="2" charset="0"/>
      <p:regular r:id="rId60"/>
      <p:bold r:id="rId61"/>
      <p:italic r:id="rId62"/>
      <p:boldItalic r:id="rId63"/>
    </p:embeddedFont>
    <p:embeddedFont>
      <p:font typeface="Montserrat SemiBold" panose="020F0502020204030204" pitchFamily="34" charset="0"/>
      <p:regular r:id="rId64"/>
      <p:bold r:id="rId65"/>
      <p:italic r:id="rId66"/>
      <p:boldItalic r:id="rId67"/>
    </p:embeddedFont>
    <p:embeddedFont>
      <p:font typeface="Open Sans" panose="020B0606030504020204" pitchFamily="34" charset="0"/>
      <p:regular r:id="rId68"/>
      <p:bold r:id="rId69"/>
      <p:italic r:id="rId70"/>
      <p:boldItalic r:id="rId71"/>
    </p:embeddedFont>
    <p:embeddedFont>
      <p:font typeface="Roboto" panose="02000000000000000000" pitchFamily="2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3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72"/>
    <p:restoredTop sz="94719"/>
  </p:normalViewPr>
  <p:slideViewPr>
    <p:cSldViewPr snapToGrid="0" snapToObjects="1">
      <p:cViewPr varScale="1">
        <p:scale>
          <a:sx n="98" d="100"/>
          <a:sy n="98" d="100"/>
        </p:scale>
        <p:origin x="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font" Target="fonts/font25.fntdata"/><Relationship Id="rId87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font" Target="fonts/font26.fntdata"/><Relationship Id="rId83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5.xml"/><Relationship Id="rId71" Type="http://schemas.openxmlformats.org/officeDocument/2006/relationships/font" Target="fonts/font2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6690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697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8509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760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322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714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1787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3311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4196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5870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625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280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744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58969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5142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994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</p:spPr>
        <p:txBody>
          <a:bodyPr/>
          <a:lstStyle>
            <a:lvl1pPr>
              <a:defRPr sz="6400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0" y="2852938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477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800" lvl="1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2pPr>
            <a:lvl3pPr marL="2743200" lvl="2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3pPr>
            <a:lvl4pPr marL="3657600" lvl="3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4pPr>
            <a:lvl5pPr marL="4572000" lvl="4" indent="-6223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600"/>
            </a:lvl5pPr>
            <a:lvl6pPr marL="5486400" lvl="5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6pPr>
            <a:lvl7pPr marL="6400800" lvl="6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7pPr>
            <a:lvl8pPr marL="7315200" lvl="7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8pPr>
            <a:lvl9pPr marL="8229600" lvl="8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8" y="2582581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4117187"/>
            <a:ext cx="15773400" cy="1989137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Инкапсуляция. </a:t>
            </a:r>
            <a:b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Режимы доступа, свойства и дескрипторы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3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E1184-1753-144F-9FCE-0E64871E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Режимы доступа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6CBB3-3CB0-4D4E-B4B5-B4203F49CCBF}"/>
              </a:ext>
            </a:extLst>
          </p:cNvPr>
          <p:cNvSpPr txBox="1"/>
          <p:nvPr/>
        </p:nvSpPr>
        <p:spPr>
          <a:xfrm>
            <a:off x="1257299" y="2230483"/>
            <a:ext cx="16534311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400" dirty="0"/>
              <a:t>В </a:t>
            </a:r>
            <a:r>
              <a:rPr lang="en-US" sz="2400" dirty="0"/>
              <a:t>Python </a:t>
            </a:r>
            <a:r>
              <a:rPr lang="ru-RU" sz="2400" dirty="0"/>
              <a:t>инкапсуляция реализуется с помощью соглашений об именовании и специальных методов:</a:t>
            </a:r>
          </a:p>
          <a:p>
            <a:pPr>
              <a:spcAft>
                <a:spcPts val="1200"/>
              </a:spcAft>
            </a:pPr>
            <a:endParaRPr lang="ru-RU" sz="24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public</a:t>
            </a:r>
            <a:r>
              <a:rPr lang="ru-RU" sz="2400" dirty="0"/>
              <a:t>: Доступны извне и обозначаются обычными именами.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protected</a:t>
            </a:r>
            <a:r>
              <a:rPr lang="ru-RU" sz="2400" dirty="0"/>
              <a:t>: Доступ ограничен</a:t>
            </a:r>
            <a:r>
              <a:rPr lang="en-US" sz="2400" dirty="0"/>
              <a:t> </a:t>
            </a:r>
            <a:r>
              <a:rPr lang="ru-RU" sz="2400" dirty="0"/>
              <a:t>извне, но разрешен внутри класса и во всех его дочерних классах. Такие атрибуты обозначаются начальным символом подчеркивания, например _</a:t>
            </a:r>
            <a:r>
              <a:rPr lang="en-US" sz="2400" dirty="0"/>
              <a:t>name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private</a:t>
            </a:r>
            <a:r>
              <a:rPr lang="en-US" sz="2400" dirty="0"/>
              <a:t>: </a:t>
            </a:r>
            <a:r>
              <a:rPr lang="ru-RU" sz="2400" dirty="0"/>
              <a:t>Доступ ограничен</a:t>
            </a:r>
            <a:r>
              <a:rPr lang="en-US" sz="2400" dirty="0"/>
              <a:t> </a:t>
            </a:r>
            <a:r>
              <a:rPr lang="ru-RU" sz="2400" dirty="0"/>
              <a:t>извне, но разрешен для обращения </a:t>
            </a:r>
            <a:r>
              <a:rPr lang="ru-RU" sz="2400" b="1" dirty="0"/>
              <a:t>только внутри класса. </a:t>
            </a:r>
            <a:r>
              <a:rPr lang="ru-RU" sz="2400" dirty="0"/>
              <a:t>Такие атрибуты обозначаются начальным символом двойным подчеркиванием, например </a:t>
            </a:r>
            <a:r>
              <a:rPr lang="en-US" sz="2400" dirty="0"/>
              <a:t>__name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ru-RU" sz="2400" dirty="0"/>
              <a:t>В </a:t>
            </a:r>
            <a:r>
              <a:rPr lang="en-US" sz="2400" dirty="0"/>
              <a:t>Python </a:t>
            </a:r>
            <a:r>
              <a:rPr lang="ru-RU" sz="2400" dirty="0"/>
              <a:t>в отличии от компилируемых языков вы можете в явном виде обратиться к </a:t>
            </a:r>
            <a:br>
              <a:rPr lang="ru-RU" sz="2400" dirty="0"/>
            </a:br>
            <a:r>
              <a:rPr lang="en-US" sz="2400" dirty="0"/>
              <a:t>protected </a:t>
            </a:r>
            <a:r>
              <a:rPr lang="ru-RU" sz="2400" dirty="0"/>
              <a:t>методу и даже к </a:t>
            </a:r>
            <a:r>
              <a:rPr lang="en-US" sz="2400" dirty="0"/>
              <a:t>private</a:t>
            </a:r>
            <a:r>
              <a:rPr lang="ru-RU" sz="2400" dirty="0"/>
              <a:t>, но соглашение об именовании предостерегает </a:t>
            </a:r>
            <a:br>
              <a:rPr lang="ru-RU" sz="2400" dirty="0"/>
            </a:br>
            <a:r>
              <a:rPr lang="ru-RU" sz="2400" dirty="0"/>
              <a:t>вас от этого.</a:t>
            </a:r>
          </a:p>
          <a:p>
            <a:pPr>
              <a:spcAft>
                <a:spcPts val="1200"/>
              </a:spcAft>
            </a:pPr>
            <a:endParaRPr lang="ru-RU" sz="2400" dirty="0"/>
          </a:p>
          <a:p>
            <a:pPr>
              <a:spcAft>
                <a:spcPts val="1200"/>
              </a:spcAft>
            </a:pPr>
            <a:r>
              <a:rPr lang="ru-RU" sz="2400" dirty="0"/>
              <a:t>Для обращения к таким полям или методам определяют специальные функции доступа – </a:t>
            </a:r>
            <a:br>
              <a:rPr lang="ru-RU" sz="2400" dirty="0"/>
            </a:br>
            <a:r>
              <a:rPr lang="ru-RU" sz="2400" b="1" dirty="0"/>
              <a:t>геттеры и сеттеры</a:t>
            </a:r>
            <a:r>
              <a:rPr lang="ru-RU" sz="2400" dirty="0"/>
              <a:t>, которые проверяют допустимость значений и иные служебные действия и </a:t>
            </a:r>
            <a:br>
              <a:rPr lang="ru-RU" sz="2400" dirty="0"/>
            </a:br>
            <a:r>
              <a:rPr lang="ru-RU" sz="2400" dirty="0"/>
              <a:t>только после этого внутри класса производят изменение полей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6047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E1184-1753-144F-9FCE-0E64871E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Геттеры и сеттеры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6CBB3-3CB0-4D4E-B4B5-B4203F49CCBF}"/>
              </a:ext>
            </a:extLst>
          </p:cNvPr>
          <p:cNvSpPr txBox="1"/>
          <p:nvPr/>
        </p:nvSpPr>
        <p:spPr>
          <a:xfrm>
            <a:off x="1257300" y="2536825"/>
            <a:ext cx="16534311" cy="6736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sz="2400" dirty="0"/>
              <a:t>Геттеры и сеттеры — это методы, которые используются для доступа и управления приватными атрибутами объекта. Они обеспечивают контроль над доступом к данным, позволяя добавлять логику проверки и обработки данных при их получении или изменении.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ru-RU" sz="2400" dirty="0"/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sz="2400" b="1" dirty="0"/>
              <a:t>Геттеры (</a:t>
            </a:r>
            <a:r>
              <a:rPr lang="en-US" sz="2400" b="1" dirty="0"/>
              <a:t>Getters)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sz="2400" dirty="0"/>
              <a:t>Геттеры — это методы, которые возвращают значение приватного атрибута. Они </a:t>
            </a:r>
            <a:br>
              <a:rPr lang="ru-RU" sz="2400" dirty="0"/>
            </a:br>
            <a:r>
              <a:rPr lang="ru-RU" sz="2400" dirty="0"/>
              <a:t>позволяют получить значение атрибута, не обращаясь к нему напрямую. </a:t>
            </a:r>
            <a:br>
              <a:rPr lang="ru-RU" sz="2400" dirty="0"/>
            </a:br>
            <a:r>
              <a:rPr lang="ru-RU" sz="2400" dirty="0"/>
              <a:t>Геттеры обычно именуются с префиксом </a:t>
            </a:r>
            <a:r>
              <a:rPr lang="en-US" sz="2400" dirty="0"/>
              <a:t>get</a:t>
            </a:r>
            <a:r>
              <a:rPr lang="ru-RU" sz="2400" dirty="0"/>
              <a:t>_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ru-RU" sz="2400" dirty="0"/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sz="2400" b="1" dirty="0"/>
              <a:t>Сеттеры (</a:t>
            </a:r>
            <a:r>
              <a:rPr lang="en-US" sz="2400" b="1" dirty="0"/>
              <a:t>Setters)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sz="2400" dirty="0"/>
              <a:t>Сеттеры — это методы, которые устанавливают значение приватного атрибута. </a:t>
            </a:r>
            <a:br>
              <a:rPr lang="ru-RU" sz="2400" dirty="0"/>
            </a:br>
            <a:r>
              <a:rPr lang="ru-RU" sz="2400" dirty="0"/>
              <a:t>Они позволяют изменить значение атрибута, добавляя при этом логику проверки или </a:t>
            </a:r>
            <a:br>
              <a:rPr lang="ru-RU" sz="2400" dirty="0"/>
            </a:br>
            <a:r>
              <a:rPr lang="ru-RU" sz="2400" dirty="0"/>
              <a:t>обработки данных. Сеттеры обычно именуются с префиксом </a:t>
            </a:r>
            <a:r>
              <a:rPr lang="en-US" sz="2400" dirty="0"/>
              <a:t>set</a:t>
            </a:r>
            <a:r>
              <a:rPr lang="ru-RU" sz="2400" dirty="0"/>
              <a:t>_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0303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E1184-1753-144F-9FCE-0E64871E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Геттеры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6CBB3-3CB0-4D4E-B4B5-B4203F49CCBF}"/>
              </a:ext>
            </a:extLst>
          </p:cNvPr>
          <p:cNvSpPr txBox="1"/>
          <p:nvPr/>
        </p:nvSpPr>
        <p:spPr>
          <a:xfrm>
            <a:off x="1257300" y="2954836"/>
            <a:ext cx="1653431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Car: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model, year):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self.__model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model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Приватный атрибут</a:t>
            </a:r>
          </a:p>
          <a:p>
            <a:pPr>
              <a:spcAft>
                <a:spcPts val="1200"/>
              </a:spcAft>
            </a:pP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self.__year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year  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Приватный атрибут</a:t>
            </a:r>
          </a:p>
          <a:p>
            <a:pPr>
              <a:spcAft>
                <a:spcPts val="1200"/>
              </a:spcAft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get_model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self.__model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Получить значение приватного атрибута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get_year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self.__year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Получить значение приватного атрибута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262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E1184-1753-144F-9FCE-0E64871E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Геттеры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6CBB3-3CB0-4D4E-B4B5-B4203F49CCBF}"/>
              </a:ext>
            </a:extLst>
          </p:cNvPr>
          <p:cNvSpPr txBox="1"/>
          <p:nvPr/>
        </p:nvSpPr>
        <p:spPr>
          <a:xfrm>
            <a:off x="1257300" y="2954836"/>
            <a:ext cx="1653431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Car: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model, year):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self.__model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model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Приватный атрибут</a:t>
            </a:r>
          </a:p>
          <a:p>
            <a:pPr>
              <a:spcAft>
                <a:spcPts val="1200"/>
              </a:spcAft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self.__year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year  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Приватный атрибут</a:t>
            </a:r>
          </a:p>
          <a:p>
            <a:pPr>
              <a:spcAft>
                <a:spcPts val="1200"/>
              </a:spcAft>
            </a:pP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get_model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self.__model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set_model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(self, model):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isinstance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(model, str):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self.__model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model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else: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raise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ValueError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("Model must be a string")</a:t>
            </a:r>
          </a:p>
        </p:txBody>
      </p:sp>
    </p:spTree>
    <p:extLst>
      <p:ext uri="{BB962C8B-B14F-4D97-AF65-F5344CB8AC3E}">
        <p14:creationId xmlns:p14="http://schemas.microsoft.com/office/powerpoint/2010/main" val="1287097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Пример реализации геттера и сеттера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 01-Getter_Setter_live-coding.py)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4457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en"/>
              <a:t>Вопросы для студентов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геттеры и сеттеры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для чего они используются?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Почему важно использовать геттеры и сеттеры вместо прямого доступа к атрибутам?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произойдет, если попытаться установить недопустимое значение через сеттер? 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можно запретить изменение значения атрибута после его установки? 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2294FB-1E46-804D-9895-E6D53E541B0D}"/>
              </a:ext>
            </a:extLst>
          </p:cNvPr>
          <p:cNvSpPr txBox="1"/>
          <p:nvPr/>
        </p:nvSpPr>
        <p:spPr>
          <a:xfrm>
            <a:off x="1257299" y="2713809"/>
            <a:ext cx="16380243" cy="602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геттеры и сеттеры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для чего они используются?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Геттеры и сеттеры — это методы, которые используются для доступа и управления приватными атрибутами объекта. Геттеры возвращают значение атрибута, а сеттеры устанавливают новое значение атрибута, обеспечивая контроль над доступом и возможностью </a:t>
            </a:r>
            <a:r>
              <a:rPr lang="ru-RU" sz="2000" b="0" i="0" dirty="0" err="1">
                <a:solidFill>
                  <a:schemeClr val="tx1"/>
                </a:solidFill>
                <a:latin typeface="JetBrains Mono"/>
              </a:rPr>
              <a:t>валидации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 данных.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Почему важно использовать геттеры и сеттеры вместо прямого доступа к атрибутам?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Использование геттеров и сеттеров позволяет инкапсулировать логику доступа к атрибутам, добавлять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 err="1">
                <a:solidFill>
                  <a:schemeClr val="tx1"/>
                </a:solidFill>
                <a:latin typeface="JetBrains Mono"/>
              </a:rPr>
              <a:t>валидацию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 и обработку данных, а также защищать внутреннее состояние объекта от некорректного использования.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произойдет, если попытаться установить недопустимое значение через сеттер?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Если сеттер содержит логику </a:t>
            </a:r>
            <a:r>
              <a:rPr lang="ru-RU" sz="2000" b="0" i="0" dirty="0" err="1">
                <a:solidFill>
                  <a:schemeClr val="tx1"/>
                </a:solidFill>
                <a:latin typeface="JetBrains Mono"/>
              </a:rPr>
              <a:t>валидации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, то установка недопустимого значения должно вызвать исключение. 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можно запретить изменение значения атрибута после его установки?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Можно определить геттер без сеттера, что сделает атрибут доступным только для чтения. 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659141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Getter &amp; Setter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 задания в файлах: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 01-Getter_Setter.py</a:t>
            </a: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299" y="2713809"/>
            <a:ext cx="16743317" cy="612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Геттеры и сеттеры (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 01-Getter_Setter.py)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+mn-lt"/>
              </a:rPr>
              <a:t>Задание 1: Реализация геттера и сеттера для класса </a:t>
            </a:r>
            <a:r>
              <a:rPr lang="en-US" sz="2400" b="1" i="0" dirty="0">
                <a:solidFill>
                  <a:schemeClr val="tx1"/>
                </a:solidFill>
                <a:latin typeface="+mn-lt"/>
              </a:rPr>
              <a:t>Person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Person,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который будет иметь приватные атрибуты 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name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age.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Реализуйте геттеры и сеттеры для этих атрибутов без использования декораторов.</a:t>
            </a:r>
          </a:p>
          <a:p>
            <a:pPr>
              <a:lnSpc>
                <a:spcPct val="150000"/>
              </a:lnSpc>
            </a:pPr>
            <a:endParaRPr lang="ru-RU" sz="2400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Требования: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Приватные атрибуты 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name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и 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age.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Методы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get_name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set_name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для доступа и изменения атрибута 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name.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Методы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get_age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set_age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для доступа и изменения атрибута 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age. </a:t>
            </a:r>
            <a:br>
              <a:rPr lang="ru-RU" sz="2400" i="0" dirty="0">
                <a:solidFill>
                  <a:schemeClr val="tx1"/>
                </a:solidFill>
                <a:latin typeface="+mn-lt"/>
              </a:rPr>
            </a:br>
            <a:r>
              <a:rPr lang="ru-RU" sz="2400" i="0" dirty="0">
                <a:solidFill>
                  <a:schemeClr val="tx1"/>
                </a:solidFill>
                <a:latin typeface="+mn-lt"/>
              </a:rPr>
              <a:t>Проверка, что возраст не может быть отрицательным.</a:t>
            </a:r>
          </a:p>
        </p:txBody>
      </p:sp>
    </p:spTree>
    <p:extLst>
      <p:ext uri="{BB962C8B-B14F-4D97-AF65-F5344CB8AC3E}">
        <p14:creationId xmlns:p14="http://schemas.microsoft.com/office/powerpoint/2010/main" val="167514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" y="2114550"/>
            <a:ext cx="5676900" cy="72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500" y="952500"/>
            <a:ext cx="2894946" cy="53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3" y="959707"/>
            <a:ext cx="2143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2" y="2114550"/>
            <a:ext cx="9665770" cy="6112043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en-US" sz="4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Имя </a:t>
            </a:r>
            <a:endParaRPr sz="4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en-US" sz="4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Фамилия</a:t>
            </a:r>
            <a:br>
              <a:rPr lang="en-US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5831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sz="2100" b="1" i="0" u="none" strike="noStrike" cap="non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2"/>
          <p:cNvSpPr txBox="1"/>
          <p:nvPr/>
        </p:nvSpPr>
        <p:spPr>
          <a:xfrm>
            <a:off x="1950450" y="5134615"/>
            <a:ext cx="3681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sz="27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8677891" y="6776718"/>
            <a:ext cx="4671600" cy="99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sng" strike="noStrike" cap="none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Корпоративный e-mail </a:t>
            </a:r>
            <a:endParaRPr sz="2000" b="0" i="0" u="sng" strike="noStrike" cap="none">
              <a:solidFill>
                <a:srgbClr val="F1672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sng" strike="noStrike" cap="none">
                <a:solidFill>
                  <a:srgbClr val="F1672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Социальные сети (по желанию)</a:t>
            </a:r>
            <a:endParaRPr sz="2000" b="0" i="0" u="sng" strike="noStrike" cap="none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299" y="2713809"/>
            <a:ext cx="16743317" cy="6683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Геттеры и сеттеры (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 01-Getter_Setter.py)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+mn-lt"/>
              </a:rPr>
              <a:t>Задание 2: Реализация геттера и сеттера для класса </a:t>
            </a:r>
            <a:r>
              <a:rPr lang="en-US" sz="2400" b="1" i="0" dirty="0">
                <a:solidFill>
                  <a:schemeClr val="tx1"/>
                </a:solidFill>
                <a:latin typeface="+mn-lt"/>
              </a:rPr>
              <a:t>Rectangle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Rectangle,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который будет иметь приватные атрибуты 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width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height.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Реализуйте геттеры и сеттеры для этих атрибутов без использования декораторов.</a:t>
            </a:r>
          </a:p>
          <a:p>
            <a:pPr>
              <a:lnSpc>
                <a:spcPct val="150000"/>
              </a:lnSpc>
            </a:pPr>
            <a:endParaRPr lang="ru-RU" sz="2400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Требования: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Приватные атрибуты 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width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и 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height.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Методы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get_width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set_width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для доступа и изменения атрибута 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width. </a:t>
            </a:r>
            <a:br>
              <a:rPr lang="ru-RU" sz="2400" i="0" dirty="0">
                <a:solidFill>
                  <a:schemeClr val="tx1"/>
                </a:solidFill>
                <a:latin typeface="+mn-lt"/>
              </a:rPr>
            </a:br>
            <a:r>
              <a:rPr lang="ru-RU" sz="2400" i="0" dirty="0">
                <a:solidFill>
                  <a:schemeClr val="tx1"/>
                </a:solidFill>
                <a:latin typeface="+mn-lt"/>
              </a:rPr>
              <a:t>Проверка, что ширина должна быть положительной.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Методы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get_height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set_height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для доступа и изменения атрибута 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height. </a:t>
            </a:r>
            <a:br>
              <a:rPr lang="ru-RU" sz="2400" i="0" dirty="0">
                <a:solidFill>
                  <a:schemeClr val="tx1"/>
                </a:solidFill>
                <a:latin typeface="+mn-lt"/>
              </a:rPr>
            </a:br>
            <a:r>
              <a:rPr lang="ru-RU" sz="2400" i="0" dirty="0">
                <a:solidFill>
                  <a:schemeClr val="tx1"/>
                </a:solidFill>
                <a:latin typeface="+mn-lt"/>
              </a:rPr>
              <a:t>Проверка, что высота должна быть положительной.</a:t>
            </a:r>
          </a:p>
        </p:txBody>
      </p:sp>
    </p:spTree>
    <p:extLst>
      <p:ext uri="{BB962C8B-B14F-4D97-AF65-F5344CB8AC3E}">
        <p14:creationId xmlns:p14="http://schemas.microsoft.com/office/powerpoint/2010/main" val="2854602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745033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Свойства 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property. 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Декоратор @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property</a:t>
            </a:r>
          </a:p>
        </p:txBody>
      </p:sp>
    </p:spTree>
    <p:extLst>
      <p:ext uri="{BB962C8B-B14F-4D97-AF65-F5344CB8AC3E}">
        <p14:creationId xmlns:p14="http://schemas.microsoft.com/office/powerpoint/2010/main" val="2319392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D568-E963-314A-95F6-650392E97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@property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BAF95D-2FA9-CA41-AD07-E9050834ACB9}"/>
              </a:ext>
            </a:extLst>
          </p:cNvPr>
          <p:cNvSpPr txBox="1"/>
          <p:nvPr/>
        </p:nvSpPr>
        <p:spPr>
          <a:xfrm>
            <a:off x="1257300" y="2713809"/>
            <a:ext cx="16508186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Можно использовать декоратор </a:t>
            </a:r>
            <a:r>
              <a:rPr lang="ru-RU" sz="2400" b="1" dirty="0">
                <a:solidFill>
                  <a:schemeClr val="tx1"/>
                </a:solidFill>
                <a:latin typeface="+mn-lt"/>
              </a:rPr>
              <a:t>@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property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для создания геттеров и сеттеров, обеспечивая удобный и понятный синтаксис для доступа и изменения атрибутов, без назначения специальных имен для геттера и сеттера.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Тогда можно обращаться к закрытому свойству по имени 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обработает этот вызов через геттер и сеттер.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Декоратор @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property: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Преобразует метод в геттер. Теперь можно обращаться к методу как к </a:t>
            </a:r>
            <a:b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атрибуту (без круглых скобок).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Декоратор @&lt;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property_name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&gt;.setter: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Преобразует метод в сеттер для свойства. Позволяет изменять значение атрибута, </a:t>
            </a:r>
            <a:b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вызывая метод как атрибут.</a:t>
            </a:r>
          </a:p>
        </p:txBody>
      </p:sp>
    </p:spTree>
    <p:extLst>
      <p:ext uri="{BB962C8B-B14F-4D97-AF65-F5344CB8AC3E}">
        <p14:creationId xmlns:p14="http://schemas.microsoft.com/office/powerpoint/2010/main" val="4251578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D568-E963-314A-95F6-650392E97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@property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BAF95D-2FA9-CA41-AD07-E9050834ACB9}"/>
              </a:ext>
            </a:extLst>
          </p:cNvPr>
          <p:cNvSpPr txBox="1"/>
          <p:nvPr/>
        </p:nvSpPr>
        <p:spPr>
          <a:xfrm>
            <a:off x="1257300" y="2713809"/>
            <a:ext cx="1298121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Car: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model, year):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self.__model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model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Приватный атрибут</a:t>
            </a:r>
          </a:p>
          <a:p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self.__year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year  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Приватный атрибут</a:t>
            </a: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model(self):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self.__model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model.setter</a:t>
            </a:r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model(self, model):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isinstance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(model, str):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self.__model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model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else: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raise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ValueError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("Model must be a string")</a:t>
            </a:r>
          </a:p>
        </p:txBody>
      </p:sp>
    </p:spTree>
    <p:extLst>
      <p:ext uri="{BB962C8B-B14F-4D97-AF65-F5344CB8AC3E}">
        <p14:creationId xmlns:p14="http://schemas.microsoft.com/office/powerpoint/2010/main" val="2678390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Пример реализации геттера и сеттера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через декоратор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@property</a:t>
            </a: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(live-coding/ 02-Property_live-coding.py)</a:t>
            </a:r>
            <a:endParaRPr lang="ru-RU" sz="2400" b="1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081066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en"/>
              <a:t>Вопросы для студентов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декоратор @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property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для чего он используется?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создать свойство с использованием декоратора @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property? 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определить сеттер для свойства, созданного с использованием декоратора @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property? 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Можно ли создать только геттер без сеттера с использованием декоратора @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property?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это сделать и для чего это может использоваться?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произойдет, если попытаться установить значение свойства, для которого не определен сеттер?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можно использовать декоратор @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property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для добавления </a:t>
            </a:r>
            <a:r>
              <a:rPr lang="ru-RU" sz="2800" b="0" i="0" dirty="0" err="1">
                <a:solidFill>
                  <a:schemeClr val="tx1"/>
                </a:solidFill>
                <a:latin typeface="JetBrains Mono"/>
              </a:rPr>
              <a:t>валидации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 данных при установке значения?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18277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95C53-2F96-F24B-A58A-CBBDEA6AF49C}"/>
              </a:ext>
            </a:extLst>
          </p:cNvPr>
          <p:cNvSpPr txBox="1"/>
          <p:nvPr/>
        </p:nvSpPr>
        <p:spPr>
          <a:xfrm>
            <a:off x="1257299" y="2713809"/>
            <a:ext cx="16380243" cy="586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декоратор @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property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для чего он используется?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Декоратор @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property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используется для определения методов, которые работают как геттеры, позволяя получить доступ к приватным атрибутам объекта. Это делает методы доступными как свойства, улучшая инкапсуляцию и упрощая синтаксис доступа к атрибутам.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создать свойство с использованием декоратора @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property?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Свойство создается путем декорирования метода с использованием @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property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en-US" sz="2000" b="1" i="0" dirty="0">
                <a:solidFill>
                  <a:schemeClr val="accent1"/>
                </a:solidFill>
                <a:latin typeface="JetBrains Mono"/>
              </a:rPr>
              <a:t>@property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   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def value(self):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dirty="0">
                <a:solidFill>
                  <a:schemeClr val="tx1"/>
                </a:solidFill>
                <a:latin typeface="JetBrains Mono"/>
              </a:rPr>
              <a:t>       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return 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self._value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определить сеттер для свойства, созданного с использованием декоратора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@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property?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Ответ: Сеттер определяется с использованием декоратора @&lt;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property_name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&gt;.setter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318140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95C53-2F96-F24B-A58A-CBBDEA6AF49C}"/>
              </a:ext>
            </a:extLst>
          </p:cNvPr>
          <p:cNvSpPr txBox="1"/>
          <p:nvPr/>
        </p:nvSpPr>
        <p:spPr>
          <a:xfrm>
            <a:off x="1257299" y="2713809"/>
            <a:ext cx="16380243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Можно ли создать только геттер без сеттера с использованием декоратора @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property?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это сделать и для чего это может использоваться?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Да, можно создать только геттер, не определяя сеттер. Это делает атрибут доступным только для чтения.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произойдет, если попытаться установить значение свойства, для которого не определен сеттер?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Если попытаться установить значение свойства, для которого не определен сеттер, будет вызвано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исключение 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AttributeError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можно использовать декоратор @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property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для добавления </a:t>
            </a:r>
            <a:r>
              <a:rPr lang="ru-RU" sz="2800" b="0" i="0" dirty="0" err="1">
                <a:solidFill>
                  <a:schemeClr val="tx1"/>
                </a:solidFill>
                <a:latin typeface="JetBrains Mono"/>
              </a:rPr>
              <a:t>валидации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данных при установке значения?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 err="1">
                <a:solidFill>
                  <a:schemeClr val="tx1"/>
                </a:solidFill>
                <a:latin typeface="JetBrains Mono"/>
              </a:rPr>
              <a:t>Валидацию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 данных можно добавить в метод-сеттер, декорированный @&lt;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property_name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&gt;.setter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592703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@property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082513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" y="952500"/>
            <a:ext cx="2894946" cy="533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3" y="920516"/>
            <a:ext cx="2143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2" y="2114550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-RU" sz="47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Игорь</a:t>
            </a:r>
            <a:endParaRPr lang="ru-RU" sz="47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-RU" sz="47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Стурейко</a:t>
            </a:r>
            <a:br>
              <a:rPr lang="en-US" sz="1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5831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6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4"/>
            <a:ext cx="4671600" cy="99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2000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2000" b="0" i="0" u="sng" strike="noStrike" cap="none" dirty="0">
              <a:solidFill>
                <a:srgbClr val="F1672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sng" strike="noStrike" cap="none" dirty="0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LinkedIn: </a:t>
            </a:r>
            <a:r>
              <a:rPr lang="en-US" sz="2000" b="0" i="0" u="sng" strike="noStrike" cap="none" dirty="0" err="1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igor-stureiko</a:t>
            </a:r>
            <a:r>
              <a:rPr lang="en-US" sz="2000" b="0" i="0" u="sng" strike="noStrike" cap="none" dirty="0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1" y="2600679"/>
            <a:ext cx="6075477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0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0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0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A7E28D-2766-7E44-B57F-BD9828098B9C}"/>
              </a:ext>
            </a:extLst>
          </p:cNvPr>
          <p:cNvSpPr/>
          <p:nvPr/>
        </p:nvSpPr>
        <p:spPr>
          <a:xfrm>
            <a:off x="4816929" y="1485838"/>
            <a:ext cx="9284779" cy="52084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Отредактировать под преподавателя</a:t>
            </a:r>
            <a:endParaRPr lang="en-US" sz="3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 задания в файлах: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 02-Property.py</a:t>
            </a: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3099582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299" y="2713809"/>
            <a:ext cx="16743317" cy="612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Геттеры и сеттеры (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Exercises/ 02-Property.py)</a:t>
            </a: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Задача 1: Создание класса 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Student 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с использованием декоратора 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property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Создайте класс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Student,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будет иметь приватные атрибуты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name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и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grade.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Реализуйте геттеры и сеттеры для этих атрибутов с использованием декоратора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property.</a:t>
            </a:r>
          </a:p>
          <a:p>
            <a:pPr>
              <a:lnSpc>
                <a:spcPct val="150000"/>
              </a:lnSpc>
            </a:pPr>
            <a:endParaRPr lang="en-US" sz="240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Требования:</a:t>
            </a:r>
          </a:p>
          <a:p>
            <a:pPr>
              <a:lnSpc>
                <a:spcPct val="150000"/>
              </a:lnSpc>
            </a:pP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Приватные атрибуты __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name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и __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grade.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Свойства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name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и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grade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с геттерами и сеттерами.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В сеттере для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grade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реализуйте проверку, что оценка должна быть в диапазоне от 0 до 100.</a:t>
            </a:r>
          </a:p>
        </p:txBody>
      </p:sp>
    </p:spTree>
    <p:extLst>
      <p:ext uri="{BB962C8B-B14F-4D97-AF65-F5344CB8AC3E}">
        <p14:creationId xmlns:p14="http://schemas.microsoft.com/office/powerpoint/2010/main" val="1795732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299" y="2713809"/>
            <a:ext cx="16743317" cy="612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Геттеры и сеттеры (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Exercises/ 02-Property.py)</a:t>
            </a: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Задача 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2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: Создание класса </a:t>
            </a:r>
            <a:r>
              <a:rPr lang="en-US" sz="2400" b="1" i="0" dirty="0" err="1">
                <a:solidFill>
                  <a:schemeClr val="tx1"/>
                </a:solidFill>
                <a:latin typeface="JetBrains Mono"/>
              </a:rPr>
              <a:t>BankAccount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с использованием декоратора </a:t>
            </a:r>
            <a:r>
              <a:rPr lang="en-US" sz="2400" b="1" i="0" dirty="0">
                <a:solidFill>
                  <a:schemeClr val="tx1"/>
                </a:solidFill>
                <a:latin typeface="JetBrains Mono"/>
              </a:rPr>
              <a:t>property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Создайте класс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BankAccount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будет иметь приватные атрибуты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account_number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и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balance.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Реализуйте геттеры и сеттеры для этих атрибутов с использованием декоратора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property.</a:t>
            </a:r>
          </a:p>
          <a:p>
            <a:pPr>
              <a:lnSpc>
                <a:spcPct val="150000"/>
              </a:lnSpc>
            </a:pPr>
            <a:endParaRPr lang="en-US" sz="240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Требования:</a:t>
            </a:r>
          </a:p>
          <a:p>
            <a:pPr>
              <a:lnSpc>
                <a:spcPct val="150000"/>
              </a:lnSpc>
            </a:pP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Приватные атрибуты __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account_number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и __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balance.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Свойства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account_number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и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balance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с геттерами и сеттерами.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В сеттере для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balance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реализуйте проверку, что баланс не может быть отрицательным.</a:t>
            </a:r>
          </a:p>
        </p:txBody>
      </p:sp>
    </p:spTree>
    <p:extLst>
      <p:ext uri="{BB962C8B-B14F-4D97-AF65-F5344CB8AC3E}">
        <p14:creationId xmlns:p14="http://schemas.microsoft.com/office/powerpoint/2010/main" val="2049213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6592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745033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Свойства 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property. 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Дескрипторы </a:t>
            </a: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(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descriptor </a:t>
            </a: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и 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non-data descriptor)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730704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D568-E963-314A-95F6-650392E97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Дескрипторы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BAF95D-2FA9-CA41-AD07-E9050834ACB9}"/>
              </a:ext>
            </a:extLst>
          </p:cNvPr>
          <p:cNvSpPr txBox="1"/>
          <p:nvPr/>
        </p:nvSpPr>
        <p:spPr>
          <a:xfrm>
            <a:off x="1257300" y="2713809"/>
            <a:ext cx="16508186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Point3D: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x, y, z):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self._x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self._y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self._z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z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def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verify_coord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 type(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!= int: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raise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Координата должна быть целым числом")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x.setter</a:t>
            </a:r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x(self,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self.verify_coord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self._x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y.setter</a:t>
            </a:r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y(self,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self.verify_coord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self._y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3C961-869B-CB4C-B80A-E40978193744}"/>
              </a:ext>
            </a:extLst>
          </p:cNvPr>
          <p:cNvSpPr txBox="1"/>
          <p:nvPr/>
        </p:nvSpPr>
        <p:spPr>
          <a:xfrm>
            <a:off x="8712925" y="8321040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u="sng" dirty="0">
                <a:solidFill>
                  <a:srgbClr val="C00000"/>
                </a:solidFill>
              </a:rPr>
              <a:t>Дублирование кода!</a:t>
            </a:r>
            <a:endParaRPr lang="en-US" sz="2400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993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D568-E963-314A-95F6-650392E97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Дескрипторы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BAF95D-2FA9-CA41-AD07-E9050834ACB9}"/>
              </a:ext>
            </a:extLst>
          </p:cNvPr>
          <p:cNvSpPr txBox="1"/>
          <p:nvPr/>
        </p:nvSpPr>
        <p:spPr>
          <a:xfrm>
            <a:off x="1257300" y="1542256"/>
            <a:ext cx="16508186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Integer: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classmethod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допустимости значений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verify_coord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type(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!= int: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raise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Координата должна быть целым числом")</a:t>
            </a:r>
          </a:p>
          <a:p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owner, name):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"_" + name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__get__(self, instance, owner):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instance.__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__[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__set__(self, instance, value):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self.verify_coord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(value)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instance.__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__[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value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Point3D: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x = Integer()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Проверка допустимости значений</a:t>
            </a:r>
          </a:p>
          <a:p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= Integer() 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Проверка допустимости значений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x, y, z):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…</a:t>
            </a:r>
          </a:p>
        </p:txBody>
      </p:sp>
    </p:spTree>
    <p:extLst>
      <p:ext uri="{BB962C8B-B14F-4D97-AF65-F5344CB8AC3E}">
        <p14:creationId xmlns:p14="http://schemas.microsoft.com/office/powerpoint/2010/main" val="2073206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D568-E963-314A-95F6-650392E97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Дескрипторы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BAF95D-2FA9-CA41-AD07-E9050834ACB9}"/>
              </a:ext>
            </a:extLst>
          </p:cNvPr>
          <p:cNvSpPr txBox="1"/>
          <p:nvPr/>
        </p:nvSpPr>
        <p:spPr>
          <a:xfrm>
            <a:off x="1257300" y="3175113"/>
            <a:ext cx="16508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Незавершенные дескрипторы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Non-data descriptors):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Реализуют только метод 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get__().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Завершенные дескрипторы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Data descriptors):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Реализуют методы 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get__()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set__()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и/или 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delete__().</a:t>
            </a:r>
          </a:p>
        </p:txBody>
      </p:sp>
    </p:spTree>
    <p:extLst>
      <p:ext uri="{BB962C8B-B14F-4D97-AF65-F5344CB8AC3E}">
        <p14:creationId xmlns:p14="http://schemas.microsoft.com/office/powerpoint/2010/main" val="3239251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Пример реализации геттера и сеттера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через дескрипторы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(live-coding/ 03-Descriptors_live-coding.py)</a:t>
            </a:r>
            <a:endParaRPr lang="ru-RU" sz="2400" b="1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538871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en"/>
              <a:t>Вопросы для студентов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дескриптор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какие методы он должен реализовывать для работы с атрибутами класса?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Чем отличаются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data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дескрипторы от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non-data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дескрипторов?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определить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data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дескриптор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определить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non-data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дескриптор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метод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set_name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дескрипторах и как он используется?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дескрипторы помогают в </a:t>
            </a:r>
            <a:r>
              <a:rPr lang="ru-RU" sz="2800" b="0" i="0" dirty="0" err="1">
                <a:solidFill>
                  <a:schemeClr val="tx1"/>
                </a:solidFill>
                <a:latin typeface="JetBrains Mono"/>
              </a:rPr>
              <a:t>валидации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 данных и обеспечении инкапсуляции? 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4119832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2000"/>
            <a:ext cx="12075625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0" y="3697975"/>
            <a:ext cx="11804299" cy="498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64B114-7381-0641-A3E8-C4F70F07E898}"/>
              </a:ext>
            </a:extLst>
          </p:cNvPr>
          <p:cNvSpPr txBox="1"/>
          <p:nvPr/>
        </p:nvSpPr>
        <p:spPr>
          <a:xfrm>
            <a:off x="1257299" y="2713809"/>
            <a:ext cx="16380243" cy="510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дескриптор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какие методы он должен реализовывать для работы с атрибутами класса?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Дескриптор в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Python —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это объект, который управляет доступом к атрибутам другого объекта. Дескриптор должен реализовывать хотя бы один из методов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get__, __set__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или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delete__.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Чем отличаются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data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дескрипторы от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non-data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дескрипторов?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Data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дескрипторы реализуют методы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get__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set__ (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или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delete__),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 то время как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non-data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дескрипторы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реализуют только метод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get__.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определить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data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дескриптор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Data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дескриптор определяется реализацией методов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get__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и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set__. </a:t>
            </a:r>
            <a:endParaRPr lang="ru-RU" sz="20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733266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64B114-7381-0641-A3E8-C4F70F07E898}"/>
              </a:ext>
            </a:extLst>
          </p:cNvPr>
          <p:cNvSpPr txBox="1"/>
          <p:nvPr/>
        </p:nvSpPr>
        <p:spPr>
          <a:xfrm>
            <a:off x="1257299" y="2713809"/>
            <a:ext cx="16380243" cy="383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определить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non-data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дескриптор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Non-data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дескриптор определяется реализацией только метода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get__. 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метод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set_name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дескрипторах и как он используется?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set_name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вызывается при создании класса и позволяет дескриптору узнать имя атрибута, к которому он привязан.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дескрипторы помогают в </a:t>
            </a:r>
            <a:r>
              <a:rPr lang="ru-RU" sz="2800" b="0" i="0" dirty="0" err="1">
                <a:solidFill>
                  <a:schemeClr val="tx1"/>
                </a:solidFill>
                <a:latin typeface="JetBrains Mono"/>
              </a:rPr>
              <a:t>валидации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 данных и обеспечении инкапсуляции?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Дескрипторы позволяют централизованно управлять доступом и изменением атрибутов, добавляя </a:t>
            </a:r>
            <a:r>
              <a:rPr lang="ru-RU" sz="2000" b="0" i="0" dirty="0" err="1">
                <a:solidFill>
                  <a:schemeClr val="tx1"/>
                </a:solidFill>
                <a:latin typeface="JetBrains Mono"/>
              </a:rPr>
              <a:t>валидацию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данных и контролируя их значение. 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146673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Дескрипторы </a:t>
            </a: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(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descriptor </a:t>
            </a: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и </a:t>
            </a: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non-data descriptor)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711618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 задания в файлах: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03-descriptors.py</a:t>
            </a: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1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3291127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299" y="2713809"/>
            <a:ext cx="16743317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Геттеры и сеттеры через дескриптор (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Exercises/ 03-descriptors.py)</a:t>
            </a: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Задание 1: Реализация дескриптора для строкового атрибута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Создайте дескриптор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StringAttribute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,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который будет проверять, что устанавливаемое значение является строкой. Примените этот дескриптор к атрибуту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name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в классе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Person.</a:t>
            </a: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Дескриптор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StringAttribute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должен реализовывать методы __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get__, __set__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и __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set_name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__.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set__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должен проверять, что значение является строкой. Если значение не является </a:t>
            </a:r>
            <a:br>
              <a:rPr lang="ru-RU" sz="2400" i="0" dirty="0">
                <a:solidFill>
                  <a:schemeClr val="tx1"/>
                </a:solidFill>
                <a:latin typeface="JetBrains Mono"/>
              </a:rPr>
            </a:b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строкой, должно вызываться исключение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ValueError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Класс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Person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должен использовать дескриптор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StringAttribute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i="0" dirty="0">
                <a:solidFill>
                  <a:schemeClr val="tx1"/>
                </a:solidFill>
                <a:latin typeface="JetBrains Mono"/>
              </a:rPr>
              <a:t>для атрибута </a:t>
            </a: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name.</a:t>
            </a:r>
            <a:endParaRPr lang="ru-RU" sz="240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9546556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8048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3150669"/>
            <a:ext cx="15850777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Мы вспомнили о том, какие режимы доступа бывают: 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public, private, protected. 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Рассмотрели что такое сеттеры и геттеры и как они реализуются.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Реализовали геттеры и сеттеры через декоратор @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property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Познакомились с дескрипторами (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data descriptor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и </a:t>
            </a:r>
            <a:b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</a:b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non-data descriptor)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и поняли как с их помощью избежать </a:t>
            </a:r>
            <a:b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</a:b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дублирования кода при формировании геттеров и сеттеров к </a:t>
            </a:r>
            <a:b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</a:b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однотипным полям.</a:t>
            </a:r>
            <a:endParaRPr lang="en-US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/>
              <a:buNone/>
            </a:pPr>
            <a:endParaRPr lang="en-US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0"/>
            <a:ext cx="12230100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3"/>
            <a:ext cx="3860436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3" y="2625267"/>
            <a:ext cx="3860436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3"/>
            <a:ext cx="3860436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1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7"/>
            <a:ext cx="1272553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0" y="5013959"/>
            <a:ext cx="1460401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6" y="4141423"/>
            <a:ext cx="1533734" cy="1362994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4" y="5013958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6" y="7057208"/>
            <a:ext cx="2626533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1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79" y="2911845"/>
            <a:ext cx="430059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6" y="3492524"/>
            <a:ext cx="430059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4" y="4556759"/>
            <a:ext cx="3860436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7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6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6"/>
            <a:ext cx="6013559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1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9" y="7161711"/>
            <a:ext cx="3860436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1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Методы </a:t>
            </a:r>
            <a:r>
              <a:rPr lang="en-US" sz="2400" dirty="0" err="1"/>
              <a:t>init</a:t>
            </a:r>
            <a:r>
              <a:rPr lang="en-US" sz="2400" dirty="0"/>
              <a:t>, del, new, </a:t>
            </a:r>
            <a:r>
              <a:rPr lang="en-US" sz="2400" dirty="0" err="1"/>
              <a:t>classmethod</a:t>
            </a:r>
            <a:r>
              <a:rPr lang="en-US" sz="2400" dirty="0"/>
              <a:t>, </a:t>
            </a:r>
            <a:r>
              <a:rPr lang="en-US" sz="2400" dirty="0" err="1"/>
              <a:t>staticmethod</a:t>
            </a:r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8" y="4229099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Инкапсуляция. Режимы доступа, свойства </a:t>
            </a:r>
            <a:r>
              <a:rPr lang="ru-RU" sz="2400"/>
              <a:t>и дескрипторы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8" y="530383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1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8" y="637857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2</a:t>
            </a:r>
            <a:endParaRPr lang="en-US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6" y="7721105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9F9FC"/>
              </a:gs>
              <a:gs pos="50000">
                <a:srgbClr val="F4841D"/>
              </a:gs>
              <a:gs pos="100000">
                <a:srgbClr val="F9F9FC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…</a:t>
            </a:r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C4926-C59C-A049-8F44-F831BDFB82DE}"/>
              </a:ext>
            </a:extLst>
          </p:cNvPr>
          <p:cNvSpPr txBox="1"/>
          <p:nvPr/>
        </p:nvSpPr>
        <p:spPr>
          <a:xfrm>
            <a:off x="1969222" y="3196063"/>
            <a:ext cx="535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6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799"/>
            <a:ext cx="468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1938765" y="5345535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2" y="6420271"/>
            <a:ext cx="482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39" y="9105335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1" y="614014"/>
            <a:ext cx="1058562" cy="1160565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1" y="1982572"/>
            <a:ext cx="3307700" cy="3119224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0"/>
            <a:ext cx="12230100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0" b="1" i="0" u="none" strike="noStrike" cap="non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4"/>
            <a:ext cx="13746653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Режимы доступа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public, private, protected. </a:t>
            </a: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Сеттеры и геттеры</a:t>
            </a: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Свойства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property. </a:t>
            </a: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Декоратор @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property</a:t>
            </a: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Дескрипторы (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data descriptor </a:t>
            </a: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и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non-data descriptor)</a:t>
            </a:r>
            <a:endParaRPr lang="ru-RU" sz="36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745033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Режимы доступа 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public, private, protected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Инкапсуляция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Инкапсуляция</a:t>
            </a:r>
            <a:r>
              <a:rPr lang="ru-RU" sz="2400" dirty="0"/>
              <a:t> – концепция направленная на </a:t>
            </a:r>
            <a:r>
              <a:rPr lang="ru-RU" sz="2400" b="1" dirty="0"/>
              <a:t>скрытие внутреннего состояния объекта </a:t>
            </a:r>
            <a:r>
              <a:rPr lang="ru-RU" sz="2400" dirty="0"/>
              <a:t>и обеспечение контролируемого доступа к этому состоянию. Инкапсуляция позволяет создавать классы, которые управляют доступом к своим данным и методам, предоставляя интерфейс для взаимодействия с объектом.</a:t>
            </a:r>
          </a:p>
          <a:p>
            <a:endParaRPr lang="ru-RU" sz="2400" dirty="0"/>
          </a:p>
          <a:p>
            <a:r>
              <a:rPr lang="ru-RU" sz="2400" b="1" dirty="0"/>
              <a:t>Основные аспекты инкапсуляции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Сокрытие данных: Данные объекта (атрибуты) скрыты от прямого доступа извне. Это помогает защитить данные от некорректного использования.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C694E-A302-BA40-BC61-848A294AEF8B}"/>
              </a:ext>
            </a:extLst>
          </p:cNvPr>
          <p:cNvSpPr txBox="1"/>
          <p:nvPr/>
        </p:nvSpPr>
        <p:spPr>
          <a:xfrm>
            <a:off x="1257300" y="5143500"/>
            <a:ext cx="129812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Методы доступа: Доступ к скрытым данным осуществляется через методы, также известные как геттеры и сеттеры.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Контроль доступа: Позволяет контролировать, кто и как может взаимодействовать с данными объекта.</a:t>
            </a:r>
          </a:p>
          <a:p>
            <a:endParaRPr lang="ru-RU" sz="2400" dirty="0"/>
          </a:p>
          <a:p>
            <a:r>
              <a:rPr lang="ru-RU" sz="2400" dirty="0"/>
              <a:t>В </a:t>
            </a:r>
            <a:r>
              <a:rPr lang="en-US" sz="2400" dirty="0"/>
              <a:t>Python </a:t>
            </a:r>
            <a:r>
              <a:rPr lang="ru-RU" sz="2400" dirty="0"/>
              <a:t>инкапсуляция реализуется с помощью соглашений об именовании и специальных методов:</a:t>
            </a:r>
          </a:p>
          <a:p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Публичные атрибуты</a:t>
            </a:r>
            <a:r>
              <a:rPr lang="ru-RU" sz="2400" dirty="0"/>
              <a:t>: Доступны извне и обозначаются обычными именами.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Приватные атрибуты</a:t>
            </a:r>
            <a:r>
              <a:rPr lang="ru-RU" sz="2400" dirty="0"/>
              <a:t>: Доступ ограничен, такие атрибуты обозначаются начальным символом подчеркивания _ (</a:t>
            </a:r>
            <a:r>
              <a:rPr lang="en-US" sz="2400" dirty="0"/>
              <a:t>protected) </a:t>
            </a:r>
            <a:r>
              <a:rPr lang="ru-RU" sz="2400" dirty="0"/>
              <a:t>или двойным подчеркиванием __ (</a:t>
            </a:r>
            <a:r>
              <a:rPr lang="en-US" sz="2400" dirty="0"/>
              <a:t>private).</a:t>
            </a:r>
          </a:p>
        </p:txBody>
      </p:sp>
    </p:spTree>
    <p:extLst>
      <p:ext uri="{BB962C8B-B14F-4D97-AF65-F5344CB8AC3E}">
        <p14:creationId xmlns:p14="http://schemas.microsoft.com/office/powerpoint/2010/main" val="2670327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5018</TotalTime>
  <Words>3112</Words>
  <Application>Microsoft Macintosh PowerPoint</Application>
  <PresentationFormat>Custom</PresentationFormat>
  <Paragraphs>388</Paragraphs>
  <Slides>46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Apple Chancery</vt:lpstr>
      <vt:lpstr>Montserrat SemiBold</vt:lpstr>
      <vt:lpstr>Calibri</vt:lpstr>
      <vt:lpstr>Inter</vt:lpstr>
      <vt:lpstr>Inter SemiBold</vt:lpstr>
      <vt:lpstr>JetBrains Mono</vt:lpstr>
      <vt:lpstr>Courier New</vt:lpstr>
      <vt:lpstr>Arial</vt:lpstr>
      <vt:lpstr>Open Sans</vt:lpstr>
      <vt:lpstr>Roboto</vt:lpstr>
      <vt:lpstr>Corbel</vt:lpstr>
      <vt:lpstr>Office Theme</vt:lpstr>
      <vt:lpstr>Custom Design</vt:lpstr>
      <vt:lpstr>Python Инкапсуляция.  Режимы доступа, свойства и дескрипторы</vt:lpstr>
      <vt:lpstr>PowerPoint Presentation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Инкапсуляция</vt:lpstr>
      <vt:lpstr>Режимы доступа </vt:lpstr>
      <vt:lpstr>Геттеры и сеттеры</vt:lpstr>
      <vt:lpstr>Геттеры</vt:lpstr>
      <vt:lpstr>Геттеры</vt:lpstr>
      <vt:lpstr>Live-coding</vt:lpstr>
      <vt:lpstr>Вопросы для студентов</vt:lpstr>
      <vt:lpstr>Ответы на вопросы для студентов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Работа в сессионных залах</vt:lpstr>
      <vt:lpstr>PowerPoint Presentation</vt:lpstr>
      <vt:lpstr>@property</vt:lpstr>
      <vt:lpstr>@property</vt:lpstr>
      <vt:lpstr>Live-coding</vt:lpstr>
      <vt:lpstr>Вопросы для студентов</vt:lpstr>
      <vt:lpstr>Ответы на вопросы для студентов</vt:lpstr>
      <vt:lpstr>Ответы на вопросы для студентов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Работа в сессионных залах</vt:lpstr>
      <vt:lpstr>PowerPoint Presentation</vt:lpstr>
      <vt:lpstr>Дескрипторы</vt:lpstr>
      <vt:lpstr>Дескрипторы</vt:lpstr>
      <vt:lpstr>Дескрипторы</vt:lpstr>
      <vt:lpstr>Live-coding</vt:lpstr>
      <vt:lpstr>Вопросы для студентов</vt:lpstr>
      <vt:lpstr>Ответы на вопросы для студентов</vt:lpstr>
      <vt:lpstr>Ответы на вопросы для студентов</vt:lpstr>
      <vt:lpstr>PowerPoint Presentation</vt:lpstr>
      <vt:lpstr>Задание в сессионном зале</vt:lpstr>
      <vt:lpstr>Практика студентов</vt:lpstr>
      <vt:lpstr>Работа в сессионных залах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51</cp:revision>
  <dcterms:created xsi:type="dcterms:W3CDTF">2022-11-15T10:50:05Z</dcterms:created>
  <dcterms:modified xsi:type="dcterms:W3CDTF">2024-05-31T13:03:46Z</dcterms:modified>
</cp:coreProperties>
</file>